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Economica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7.xml"/><Relationship Id="rId22" Type="http://schemas.openxmlformats.org/officeDocument/2006/relationships/font" Target="fonts/OpenSans-italic.fntdata"/><Relationship Id="rId10" Type="http://schemas.openxmlformats.org/officeDocument/2006/relationships/slide" Target="slides/slide6.xml"/><Relationship Id="rId21" Type="http://schemas.openxmlformats.org/officeDocument/2006/relationships/font" Target="fonts/Open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Economica-bold.fntdata"/><Relationship Id="rId16" Type="http://schemas.openxmlformats.org/officeDocument/2006/relationships/font" Target="fonts/Economica-regular.fntdata"/><Relationship Id="rId5" Type="http://schemas.openxmlformats.org/officeDocument/2006/relationships/slide" Target="slides/slide1.xml"/><Relationship Id="rId19" Type="http://schemas.openxmlformats.org/officeDocument/2006/relationships/font" Target="fonts/Economica-boldItalic.fntdata"/><Relationship Id="rId6" Type="http://schemas.openxmlformats.org/officeDocument/2006/relationships/slide" Target="slides/slide2.xml"/><Relationship Id="rId18" Type="http://schemas.openxmlformats.org/officeDocument/2006/relationships/font" Target="fonts/Economica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d5b914b58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d5b914b5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5b914b58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5b914b5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c4593fa7a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c4593fa7a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d5f264b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d5f264b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c4593fa7a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c4593fa7a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5f264b4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5f264b4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d5f264b4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d5f264b4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d5b914b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d5b914b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d5b914b5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d5b914b5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d5b914b5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d5b914b5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4.jpg"/><Relationship Id="rId5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837400" y="845825"/>
            <a:ext cx="3469200" cy="21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Project 1:</a:t>
            </a:r>
            <a:endParaRPr b="1" sz="24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Restaurant Success Analysis</a:t>
            </a:r>
            <a:endParaRPr b="1" sz="24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Team Members:</a:t>
            </a:r>
            <a:endParaRPr b="1" sz="14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 sz="14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Jeff Brown, Eugenio Gallastegui, Alan Garbarino, Hao Lu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Income by  Neighborhood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225225"/>
            <a:ext cx="22470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Those Neighborhoods that belong to the 42nd Ward are among the richest!  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350" y="1053400"/>
            <a:ext cx="6721624" cy="386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is there a correlation? 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116875" y="1257700"/>
            <a:ext cx="3416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No. Despite the relationship between the distributions in the 42nd Ward, it seems to </a:t>
            </a:r>
            <a:br>
              <a:rPr lang="en"/>
            </a:br>
            <a:r>
              <a:rPr lang="en"/>
              <a:t>be the exception, not the rule…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900"/>
              <a:t>                                                                                             </a:t>
            </a:r>
            <a:r>
              <a:rPr i="1" lang="en" sz="900"/>
              <a:t>p=0.1</a:t>
            </a:r>
            <a:endParaRPr i="1" sz="900"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6650" y="1227425"/>
            <a:ext cx="5611075" cy="32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6D7A8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213550" y="236450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74E13"/>
                </a:solidFill>
              </a:rPr>
              <a:t>How is transportation access via CTA stops related to evaluation of restaurants in Chicago</a:t>
            </a:r>
            <a:r>
              <a:rPr lang="en" sz="3600">
                <a:solidFill>
                  <a:srgbClr val="274E13"/>
                </a:solidFill>
              </a:rPr>
              <a:t>?</a:t>
            </a:r>
            <a:endParaRPr sz="36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74E13"/>
                </a:solidFill>
              </a:rPr>
              <a:t>       By Jeff Brown</a:t>
            </a:r>
            <a:endParaRPr sz="14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74E13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0" l="30415" r="0" t="0"/>
          <a:stretch/>
        </p:blipFill>
        <p:spPr>
          <a:xfrm>
            <a:off x="4865600" y="281884"/>
            <a:ext cx="4045199" cy="4579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325" y="3349050"/>
            <a:ext cx="1546199" cy="9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650" y="4154775"/>
            <a:ext cx="1985900" cy="7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52400" y="2558675"/>
            <a:ext cx="2584825" cy="258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artoon line graph declining"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625" y="2931323"/>
            <a:ext cx="2705150" cy="20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CTA Stops Make a Difference… Sometimes!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490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/>
              <a:t>No</a:t>
            </a:r>
            <a:r>
              <a:rPr lang="en" sz="2400"/>
              <a:t> indication </a:t>
            </a:r>
            <a:r>
              <a:rPr lang="en" sz="2400"/>
              <a:t>that</a:t>
            </a:r>
            <a:br>
              <a:rPr lang="en" sz="2400"/>
            </a:br>
            <a:r>
              <a:rPr lang="en" sz="2400"/>
              <a:t>Average Yelp Restaurant Ratings are correlated with the # of CTA Stops in the area, but...</a:t>
            </a:r>
            <a:endParaRPr sz="2400"/>
          </a:p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4832400" y="11490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# of Yelp Restaurant Reviews and Average Price </a:t>
            </a:r>
            <a:r>
              <a:rPr b="1" lang="en" sz="2400"/>
              <a:t>are </a:t>
            </a:r>
            <a:r>
              <a:rPr lang="en" sz="2400"/>
              <a:t>lower in areas that have a larger number of CTA Stops!</a:t>
            </a:r>
            <a:endParaRPr sz="2400"/>
          </a:p>
        </p:txBody>
      </p:sp>
      <p:cxnSp>
        <p:nvCxnSpPr>
          <p:cNvPr id="88" name="Google Shape;88;p16"/>
          <p:cNvCxnSpPr/>
          <p:nvPr/>
        </p:nvCxnSpPr>
        <p:spPr>
          <a:xfrm rot="10800000">
            <a:off x="4607000" y="1377825"/>
            <a:ext cx="0" cy="35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0" y="653525"/>
            <a:ext cx="6153275" cy="3076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106625" y="54725"/>
            <a:ext cx="83496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Median # of Yelp Reviews and Average Yelp Price ($, $$, $$$, $$$$)</a:t>
            </a:r>
            <a:endParaRPr sz="3000"/>
          </a:p>
        </p:txBody>
      </p:sp>
      <p:sp>
        <p:nvSpPr>
          <p:cNvPr id="95" name="Google Shape;95;p17"/>
          <p:cNvSpPr txBox="1"/>
          <p:nvPr>
            <p:ph idx="4294967295" type="body"/>
          </p:nvPr>
        </p:nvSpPr>
        <p:spPr>
          <a:xfrm>
            <a:off x="6225850" y="653525"/>
            <a:ext cx="2853300" cy="25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Noteworthy correlation between # of </a:t>
            </a:r>
            <a:r>
              <a:rPr lang="en"/>
              <a:t>CTA Stops and Average number of Yelp Restaurant Ratings…</a:t>
            </a:r>
            <a:br>
              <a:rPr lang="en"/>
            </a:br>
            <a:br>
              <a:rPr lang="en"/>
            </a:br>
            <a:r>
              <a:rPr lang="en" sz="1200">
                <a:solidFill>
                  <a:srgbClr val="0000FF"/>
                </a:solidFill>
              </a:rPr>
              <a:t>… some common underlying factor?*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96" name="Google Shape;96;p17"/>
          <p:cNvSpPr txBox="1"/>
          <p:nvPr>
            <p:ph idx="4294967295" type="body"/>
          </p:nvPr>
        </p:nvSpPr>
        <p:spPr>
          <a:xfrm>
            <a:off x="3159325" y="3962800"/>
            <a:ext cx="2213400" cy="1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More slight with</a:t>
            </a:r>
            <a:br>
              <a:rPr lang="en"/>
            </a:br>
            <a:r>
              <a:rPr lang="en"/>
              <a:t>Average </a:t>
            </a:r>
            <a:r>
              <a:rPr lang="en"/>
              <a:t>Yelp</a:t>
            </a:r>
            <a:br>
              <a:rPr lang="en"/>
            </a:br>
            <a:r>
              <a:rPr lang="en"/>
              <a:t>Restaurant Price…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2600" y="3290200"/>
            <a:ext cx="3706600" cy="185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" name="Google Shape;98;p17"/>
          <p:cNvSpPr txBox="1"/>
          <p:nvPr/>
        </p:nvSpPr>
        <p:spPr>
          <a:xfrm>
            <a:off x="324925" y="4754525"/>
            <a:ext cx="2997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*Opportunity for Future Analysis</a:t>
            </a:r>
            <a:endParaRPr i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167350" y="45925"/>
            <a:ext cx="4230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Look at Yelp Ratings...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167350" y="705100"/>
            <a:ext cx="4593000" cy="17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Not much trend vs. # of CTA Stops, but a peak in Yelp Ratings in areas that have 270 to 300 CTA Stops…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FF"/>
                </a:solidFill>
              </a:rPr>
              <a:t>… something unique in the demographics of these areas?*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8" y="2362425"/>
            <a:ext cx="4869326" cy="24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4">
            <a:alphaModFix/>
          </a:blip>
          <a:srcRect b="0" l="36350" r="0" t="0"/>
          <a:stretch/>
        </p:blipFill>
        <p:spPr>
          <a:xfrm>
            <a:off x="4913100" y="0"/>
            <a:ext cx="4230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 rot="-1984408">
            <a:off x="3431832" y="2300408"/>
            <a:ext cx="1685499" cy="19637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324925" y="4754525"/>
            <a:ext cx="29976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*Opportunity for Future Analysis</a:t>
            </a:r>
            <a:endParaRPr i="1"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213550" y="236450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Is the distribution of income related to the distribution of restaurant licenses in Chicago?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   By Eugenio Gallastegui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448100"/>
            <a:ext cx="3837001" cy="39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24675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market in decline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600" y="1147225"/>
            <a:ext cx="6078699" cy="35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Licenses in Chicago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42nd Ward has </a:t>
            </a:r>
            <a:br>
              <a:rPr lang="en"/>
            </a:br>
            <a:r>
              <a:rPr lang="en"/>
              <a:t>Has an </a:t>
            </a:r>
            <a:r>
              <a:rPr lang="en"/>
              <a:t>unparalleled</a:t>
            </a:r>
            <a:br>
              <a:rPr lang="en"/>
            </a:br>
            <a:r>
              <a:rPr lang="en"/>
              <a:t>Concentration of </a:t>
            </a:r>
            <a:br>
              <a:rPr lang="en"/>
            </a:br>
            <a:r>
              <a:rPr lang="en"/>
              <a:t>Licenses</a:t>
            </a:r>
            <a:r>
              <a:rPr lang="en"/>
              <a:t> 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200" y="1095325"/>
            <a:ext cx="5896876" cy="39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